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6" d="100"/>
          <a:sy n="86" d="100"/>
        </p:scale>
        <p:origin x="181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365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ColtonMatth/Capstone_IBM_Data_Science_Professional/blob/main/Data%20Collection%20and%20Data%20Wrangling/labs-jupyter-spacex-Data%20wrangling.ipynb"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ltonMatth/Capstone_IBM_Data_Science_Professional/blob/main/Data%20Exploratory%20Analysi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oltonMatth/Capstone_IBM_Data_Science_Professional/blob/main/Data%20Exploratory%20Analysi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ltonMatth/Capstone_IBM_Data_Science_Professional/blob/main/Interactive%20Visual%20Analytics%20and%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oltonMatth/Capstone_IBM_Data_Science_Professional/blob/main/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ltonMatth/Capstone_IBM_Data_Science_Professional/blob/main/Predictive%20Analysis/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oltonMatth/Capstone_IBM_Data_Science_Professional/blob/main/Data%20Collection%20and%20Data%20Wrangling/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oltonMatth/Capstone_IBM_Data_Science_Professional/blob/main/Data%20Collection%20and%20Data%20Wrangling/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Colton Matthews</a:t>
            </a:r>
          </a:p>
          <a:p>
            <a:r>
              <a:rPr lang="en-US" dirty="0">
                <a:solidFill>
                  <a:schemeClr val="bg2"/>
                </a:solidFill>
                <a:latin typeface="Abadi" panose="020B0604020104020204" pitchFamily="34" charset="0"/>
                <a:ea typeface="SF Pro" pitchFamily="2" charset="0"/>
                <a:cs typeface="SF Pro" pitchFamily="2" charset="0"/>
              </a:rPr>
              <a:t>January 23,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7472" y="1380967"/>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After the data collection process, we want to clean the data such that there are missing or null values so we can replace those missing values with an average. Checking the data types for each column and value count for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‘Orbit,’ and ‘Outcome.’ Lastly, create a new column called ‘Class’ that represents the classification variable for the outcome of each landing.</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diagram&#10;&#10;Description automatically generated">
            <a:extLst>
              <a:ext uri="{FF2B5EF4-FFF2-40B4-BE49-F238E27FC236}">
                <a16:creationId xmlns:a16="http://schemas.microsoft.com/office/drawing/2014/main" id="{5F44CE81-3681-AE3D-DB74-2EF089499EE3}"/>
              </a:ext>
            </a:extLst>
          </p:cNvPr>
          <p:cNvPicPr>
            <a:picLocks noChangeAspect="1"/>
          </p:cNvPicPr>
          <p:nvPr/>
        </p:nvPicPr>
        <p:blipFill>
          <a:blip r:embed="rId4"/>
          <a:stretch>
            <a:fillRect/>
          </a:stretch>
        </p:blipFill>
        <p:spPr>
          <a:xfrm>
            <a:off x="1527717" y="3361438"/>
            <a:ext cx="9456811" cy="2664135"/>
          </a:xfrm>
          <a:prstGeom prst="rect">
            <a:avLst/>
          </a:prstGeom>
        </p:spPr>
      </p:pic>
      <p:sp>
        <p:nvSpPr>
          <p:cNvPr id="6" name="TextBox 5">
            <a:extLst>
              <a:ext uri="{FF2B5EF4-FFF2-40B4-BE49-F238E27FC236}">
                <a16:creationId xmlns:a16="http://schemas.microsoft.com/office/drawing/2014/main" id="{37E71C53-A82C-A4C6-6028-E000A9A35EA0}"/>
              </a:ext>
            </a:extLst>
          </p:cNvPr>
          <p:cNvSpPr txBox="1"/>
          <p:nvPr/>
        </p:nvSpPr>
        <p:spPr>
          <a:xfrm>
            <a:off x="4181995" y="6025573"/>
            <a:ext cx="4148254" cy="338554"/>
          </a:xfrm>
          <a:prstGeom prst="rect">
            <a:avLst/>
          </a:prstGeom>
          <a:noFill/>
        </p:spPr>
        <p:txBody>
          <a:bodyPr wrap="square" rtlCol="0">
            <a:spAutoFit/>
          </a:bodyPr>
          <a:lstStyle/>
          <a:p>
            <a:r>
              <a:rPr lang="en-US" sz="1600" dirty="0">
                <a:hlinkClick r:id="rId5"/>
              </a:rPr>
              <a:t>Data Wrangling Notebook (GitHub Page)</a:t>
            </a:r>
            <a:endParaRPr lang="en-US" sz="16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There are five scatter point plots to show relationships and colored by ‘Class’ from our dataset.</a:t>
            </a:r>
          </a:p>
          <a:p>
            <a:pPr marL="800100" lvl="1" indent="-342900">
              <a:lnSpc>
                <a:spcPct val="100000"/>
              </a:lnSpc>
              <a:spcBef>
                <a:spcPts val="1400"/>
              </a:spcBef>
              <a:buFont typeface="+mj-lt"/>
              <a:buAutoNum type="arabicPeriod"/>
            </a:pP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 by comparison, we see that the flight number increases and payload mass increases, the first stage is more likely to land successfully.</a:t>
            </a:r>
          </a:p>
          <a:p>
            <a:pPr marL="800100" lvl="1" indent="-342900">
              <a:lnSpc>
                <a:spcPct val="100000"/>
              </a:lnSpc>
              <a:spcBef>
                <a:spcPts val="1400"/>
              </a:spcBef>
              <a:buFont typeface="+mj-lt"/>
              <a:buAutoNum type="arabicPeriod"/>
            </a:pP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LaunchSite</a:t>
            </a:r>
            <a:r>
              <a:rPr lang="en-US" sz="1600" dirty="0">
                <a:solidFill>
                  <a:schemeClr val="accent3">
                    <a:lumMod val="25000"/>
                  </a:schemeClr>
                </a:solidFill>
                <a:latin typeface="Abadi"/>
              </a:rPr>
              <a:t> - comparing launch site by flight number to see which has more successful landing.</a:t>
            </a:r>
          </a:p>
          <a:p>
            <a:pPr marL="800100" lvl="1" indent="-342900">
              <a:lnSpc>
                <a:spcPct val="100000"/>
              </a:lnSpc>
              <a:spcBef>
                <a:spcPts val="1400"/>
              </a:spcBef>
              <a:buFont typeface="+mj-lt"/>
              <a:buAutoNum type="arabicPeriod"/>
            </a:pP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LaunchSite</a:t>
            </a:r>
            <a:r>
              <a:rPr lang="en-US" sz="1600" dirty="0">
                <a:solidFill>
                  <a:schemeClr val="accent3">
                    <a:lumMod val="25000"/>
                  </a:schemeClr>
                </a:solidFill>
                <a:latin typeface="Abadi"/>
              </a:rPr>
              <a:t> – by comparison, we see the more payload mass, the less likely to land successfully for each launch site.</a:t>
            </a:r>
          </a:p>
          <a:p>
            <a:pPr marL="800100" lvl="1" indent="-342900">
              <a:lnSpc>
                <a:spcPct val="100000"/>
              </a:lnSpc>
              <a:spcBef>
                <a:spcPts val="1400"/>
              </a:spcBef>
              <a:buFont typeface="+mj-lt"/>
              <a:buAutoNum type="arabicPeriod"/>
            </a:pPr>
            <a:r>
              <a:rPr lang="en-US" sz="1600" dirty="0" err="1">
                <a:solidFill>
                  <a:schemeClr val="accent3">
                    <a:lumMod val="25000"/>
                  </a:schemeClr>
                </a:solidFill>
                <a:latin typeface="Abadi"/>
              </a:rPr>
              <a:t>FlightNumber</a:t>
            </a:r>
            <a:r>
              <a:rPr lang="en-US" sz="1600" dirty="0">
                <a:solidFill>
                  <a:schemeClr val="accent3">
                    <a:lumMod val="25000"/>
                  </a:schemeClr>
                </a:solidFill>
                <a:latin typeface="Abadi"/>
              </a:rPr>
              <a:t> vs. Orbit – comparing flight numbers to different types of orbit.</a:t>
            </a:r>
          </a:p>
          <a:p>
            <a:pPr marL="800100" lvl="1" indent="-342900">
              <a:lnSpc>
                <a:spcPct val="100000"/>
              </a:lnSpc>
              <a:spcBef>
                <a:spcPts val="1400"/>
              </a:spcBef>
              <a:buFont typeface="+mj-lt"/>
              <a:buAutoNum type="arabicPeriod"/>
            </a:pP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vs Orbit – comparing different payload mass to different types of orbit. </a:t>
            </a:r>
          </a:p>
          <a:p>
            <a:pPr>
              <a:lnSpc>
                <a:spcPct val="100000"/>
              </a:lnSpc>
              <a:spcBef>
                <a:spcPts val="1400"/>
              </a:spcBef>
            </a:pPr>
            <a:r>
              <a:rPr lang="en-US" sz="1600" dirty="0">
                <a:solidFill>
                  <a:schemeClr val="accent3">
                    <a:lumMod val="25000"/>
                  </a:schemeClr>
                </a:solidFill>
                <a:latin typeface="Abadi"/>
              </a:rPr>
              <a:t>We made a bar chart to compare different orbit types with success rate.</a:t>
            </a:r>
          </a:p>
          <a:p>
            <a:pPr>
              <a:lnSpc>
                <a:spcPct val="100000"/>
              </a:lnSpc>
              <a:spcBef>
                <a:spcPts val="1400"/>
              </a:spcBef>
            </a:pPr>
            <a:r>
              <a:rPr lang="en-US" sz="1600" dirty="0">
                <a:solidFill>
                  <a:schemeClr val="accent3">
                    <a:lumMod val="25000"/>
                  </a:schemeClr>
                </a:solidFill>
                <a:latin typeface="Abadi"/>
              </a:rPr>
              <a:t>Also plot a line chart to visualize the average success rate over the years (2010-2020).</a:t>
            </a:r>
          </a:p>
          <a:p>
            <a:pPr marL="0" indent="0" algn="ctr">
              <a:lnSpc>
                <a:spcPct val="100000"/>
              </a:lnSpc>
              <a:spcBef>
                <a:spcPts val="1400"/>
              </a:spcBef>
              <a:buNone/>
            </a:pPr>
            <a:r>
              <a:rPr lang="en-US" sz="1500" dirty="0">
                <a:solidFill>
                  <a:schemeClr val="accent3">
                    <a:lumMod val="25000"/>
                  </a:schemeClr>
                </a:solidFill>
                <a:latin typeface="Abadi"/>
                <a:hlinkClick r:id="rId3"/>
              </a:rPr>
              <a:t>Data Visualization EDA (GitHub Page)</a:t>
            </a:r>
            <a:endParaRPr lang="en-US" sz="15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Created a query to find distinct names of the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column.</a:t>
            </a:r>
          </a:p>
          <a:p>
            <a:pPr>
              <a:lnSpc>
                <a:spcPct val="100000"/>
              </a:lnSpc>
              <a:spcBef>
                <a:spcPts val="1400"/>
              </a:spcBef>
            </a:pPr>
            <a:r>
              <a:rPr lang="en-US" sz="1600" dirty="0">
                <a:solidFill>
                  <a:schemeClr val="accent3">
                    <a:lumMod val="25000"/>
                  </a:schemeClr>
                </a:solidFill>
                <a:latin typeface="Abadi" panose="020B0604020104020204" pitchFamily="34" charset="0"/>
              </a:rPr>
              <a:t>Displaying 5 records where the launch sites contain a string ‘CCA’.</a:t>
            </a:r>
          </a:p>
          <a:p>
            <a:pPr>
              <a:lnSpc>
                <a:spcPct val="100000"/>
              </a:lnSpc>
              <a:spcBef>
                <a:spcPts val="1400"/>
              </a:spcBef>
            </a:pPr>
            <a:r>
              <a:rPr lang="en-US" sz="1600" dirty="0">
                <a:solidFill>
                  <a:schemeClr val="accent3">
                    <a:lumMod val="25000"/>
                  </a:schemeClr>
                </a:solidFill>
                <a:latin typeface="Abadi" panose="020B0604020104020204" pitchFamily="34" charset="0"/>
              </a:rPr>
              <a:t>Display the total sum of payload mass carried by the boosters from NASA (CRS).</a:t>
            </a:r>
          </a:p>
          <a:p>
            <a:pPr>
              <a:lnSpc>
                <a:spcPct val="100000"/>
              </a:lnSpc>
              <a:spcBef>
                <a:spcPts val="1400"/>
              </a:spcBef>
            </a:pPr>
            <a:r>
              <a:rPr lang="en-US" sz="16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1600" dirty="0">
                <a:solidFill>
                  <a:schemeClr val="accent3">
                    <a:lumMod val="25000"/>
                  </a:schemeClr>
                </a:solidFill>
                <a:latin typeface="Abadi" panose="020B0604020104020204" pitchFamily="34" charset="0"/>
              </a:rPr>
              <a:t>Finding when the first successful landing outcome.</a:t>
            </a:r>
          </a:p>
          <a:p>
            <a:pPr>
              <a:lnSpc>
                <a:spcPct val="100000"/>
              </a:lnSpc>
              <a:spcBef>
                <a:spcPts val="1400"/>
              </a:spcBef>
            </a:pPr>
            <a:r>
              <a:rPr lang="en-US" sz="1600" dirty="0">
                <a:solidFill>
                  <a:schemeClr val="accent3">
                    <a:lumMod val="25000"/>
                  </a:schemeClr>
                </a:solidFill>
                <a:latin typeface="Abadi" panose="020B0604020104020204" pitchFamily="34" charset="0"/>
              </a:rPr>
              <a:t>List of booster names that was successful in drone ship and payload mass between 4000 and 6000.</a:t>
            </a:r>
          </a:p>
          <a:p>
            <a:pPr>
              <a:lnSpc>
                <a:spcPct val="100000"/>
              </a:lnSpc>
              <a:spcBef>
                <a:spcPts val="1400"/>
              </a:spcBef>
            </a:pPr>
            <a:r>
              <a:rPr lang="en-US" sz="1600" dirty="0">
                <a:solidFill>
                  <a:schemeClr val="accent3">
                    <a:lumMod val="25000"/>
                  </a:schemeClr>
                </a:solidFill>
                <a:latin typeface="Abadi" panose="020B0604020104020204" pitchFamily="34" charset="0"/>
              </a:rPr>
              <a:t>Listing total number of successful and failure mission outcomes.</a:t>
            </a:r>
          </a:p>
          <a:p>
            <a:pPr>
              <a:lnSpc>
                <a:spcPct val="100000"/>
              </a:lnSpc>
              <a:spcBef>
                <a:spcPts val="1400"/>
              </a:spcBef>
            </a:pPr>
            <a:r>
              <a:rPr lang="en-US" sz="1600" dirty="0">
                <a:solidFill>
                  <a:schemeClr val="accent3">
                    <a:lumMod val="25000"/>
                  </a:schemeClr>
                </a:solidFill>
                <a:latin typeface="Abadi" panose="020B0604020104020204" pitchFamily="34" charset="0"/>
              </a:rPr>
              <a:t>Displaying the months in the year 2015 of the failure outcomes in drone ship.</a:t>
            </a:r>
          </a:p>
          <a:p>
            <a:pPr>
              <a:lnSpc>
                <a:spcPct val="100000"/>
              </a:lnSpc>
              <a:spcBef>
                <a:spcPts val="1400"/>
              </a:spcBef>
            </a:pPr>
            <a:r>
              <a:rPr lang="en-US" sz="1600" dirty="0">
                <a:solidFill>
                  <a:schemeClr val="accent3">
                    <a:lumMod val="25000"/>
                  </a:schemeClr>
                </a:solidFill>
                <a:latin typeface="Abadi" panose="020B0604020104020204" pitchFamily="34" charset="0"/>
              </a:rPr>
              <a:t>Ranking the count of landing outcomes.</a:t>
            </a:r>
          </a:p>
          <a:p>
            <a:pPr marL="0" indent="0" algn="ctr">
              <a:buNone/>
            </a:pPr>
            <a:r>
              <a:rPr lang="en-US" sz="1600" dirty="0">
                <a:hlinkClick r:id="rId3"/>
              </a:rPr>
              <a:t>SQL Notebook (GitHub Page)</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Adding two markers to the map to locate two different location in the United States.</a:t>
            </a:r>
          </a:p>
          <a:p>
            <a:pPr>
              <a:lnSpc>
                <a:spcPct val="100000"/>
              </a:lnSpc>
              <a:spcBef>
                <a:spcPts val="1400"/>
              </a:spcBef>
            </a:pPr>
            <a:r>
              <a:rPr lang="en-US" sz="2200" dirty="0">
                <a:solidFill>
                  <a:schemeClr val="accent3">
                    <a:lumMod val="25000"/>
                  </a:schemeClr>
                </a:solidFill>
                <a:latin typeface="Abadi" panose="020B0604020104020204" pitchFamily="34" charset="0"/>
              </a:rPr>
              <a:t>Next, added circles to the map for marking the areas of each launch site locations.</a:t>
            </a:r>
          </a:p>
          <a:p>
            <a:pPr>
              <a:lnSpc>
                <a:spcPct val="100000"/>
              </a:lnSpc>
              <a:spcBef>
                <a:spcPts val="1400"/>
              </a:spcBef>
            </a:pPr>
            <a:r>
              <a:rPr lang="en-US" sz="2200" dirty="0">
                <a:solidFill>
                  <a:schemeClr val="accent3">
                    <a:lumMod val="25000"/>
                  </a:schemeClr>
                </a:solidFill>
                <a:latin typeface="Abadi" panose="020B0604020104020204" pitchFamily="34" charset="0"/>
              </a:rPr>
              <a:t>After creating circles for each launch sites, we create a marker cluster to represent launch records including if the launch was successful or failure to land. </a:t>
            </a:r>
          </a:p>
          <a:p>
            <a:pPr>
              <a:lnSpc>
                <a:spcPct val="100000"/>
              </a:lnSpc>
              <a:spcBef>
                <a:spcPts val="1400"/>
              </a:spcBef>
            </a:pPr>
            <a:r>
              <a:rPr lang="en-US" sz="2200" dirty="0">
                <a:solidFill>
                  <a:schemeClr val="accent3">
                    <a:lumMod val="25000"/>
                  </a:schemeClr>
                </a:solidFill>
                <a:latin typeface="Abadi" panose="020B0604020104020204" pitchFamily="34" charset="0"/>
              </a:rPr>
              <a:t>Adding mouse position feature to calculate the distance between coastline point and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Drawing a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between a launch site to the selected coastline point.</a:t>
            </a:r>
          </a:p>
          <a:p>
            <a:pPr marL="0" indent="0">
              <a:buNone/>
            </a:pPr>
            <a:endParaRPr lang="en-US" dirty="0"/>
          </a:p>
          <a:p>
            <a:pPr marL="0" indent="0" algn="ctr">
              <a:buNone/>
            </a:pPr>
            <a:r>
              <a:rPr lang="en-US" sz="1600" dirty="0">
                <a:hlinkClick r:id="rId3"/>
              </a:rPr>
              <a:t>Folium Notebook (GitHub Page)</a:t>
            </a:r>
            <a:endParaRPr lang="en-US"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pie chart to show a ratio of successful and failed landings for each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Add a dropdown feature for selecting all launch site,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Display a scatter point plot to compare payload mass and class, and colored by different boosters.</a:t>
            </a:r>
          </a:p>
          <a:p>
            <a:pPr lvl="1">
              <a:lnSpc>
                <a:spcPct val="100000"/>
              </a:lnSpc>
              <a:spcBef>
                <a:spcPts val="1400"/>
              </a:spcBef>
            </a:pPr>
            <a:r>
              <a:rPr lang="en-US" sz="2000" dirty="0">
                <a:solidFill>
                  <a:schemeClr val="accent3">
                    <a:lumMod val="25000"/>
                  </a:schemeClr>
                </a:solidFill>
                <a:latin typeface="Abadi" panose="020B0604020104020204" pitchFamily="34" charset="0"/>
              </a:rPr>
              <a:t>Add a slider to range payload mass.</a:t>
            </a:r>
          </a:p>
          <a:p>
            <a:pPr marL="0" indent="0">
              <a:buNone/>
            </a:pPr>
            <a:endParaRPr lang="en-US" dirty="0"/>
          </a:p>
          <a:p>
            <a:pPr marL="0" indent="0">
              <a:buNone/>
            </a:pPr>
            <a:endParaRPr lang="en-US" dirty="0"/>
          </a:p>
          <a:p>
            <a:pPr marL="0" indent="0" algn="ctr">
              <a:buNone/>
            </a:pPr>
            <a:r>
              <a:rPr lang="en-US" sz="1600" dirty="0">
                <a:hlinkClick r:id="rId3"/>
              </a:rPr>
              <a:t>Plotly Python File (GitHub Page)</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235"/>
            <a:ext cx="5325990" cy="472172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created two different variables to represent X and Y, so we could train-test split the dataset before making our classification model.</a:t>
            </a:r>
          </a:p>
          <a:p>
            <a:pPr>
              <a:lnSpc>
                <a:spcPct val="100000"/>
              </a:lnSpc>
              <a:spcBef>
                <a:spcPts val="1400"/>
              </a:spcBef>
            </a:pPr>
            <a:r>
              <a:rPr lang="en-US" sz="1800" dirty="0">
                <a:solidFill>
                  <a:schemeClr val="accent3">
                    <a:lumMod val="25000"/>
                  </a:schemeClr>
                </a:solidFill>
                <a:latin typeface="Abadi" panose="020B0604020104020204" pitchFamily="34" charset="0"/>
              </a:rPr>
              <a:t>We build the model for each ML technique (Logistic Regression, SVM, Decision Tree, and K-nearest Neighbor) with provided parameters to implement for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with cv = 10. </a:t>
            </a:r>
          </a:p>
          <a:p>
            <a:pPr>
              <a:lnSpc>
                <a:spcPct val="100000"/>
              </a:lnSpc>
              <a:spcBef>
                <a:spcPts val="1400"/>
              </a:spcBef>
            </a:pPr>
            <a:r>
              <a:rPr lang="en-US" sz="1800" dirty="0">
                <a:solidFill>
                  <a:schemeClr val="accent3">
                    <a:lumMod val="25000"/>
                  </a:schemeClr>
                </a:solidFill>
                <a:latin typeface="Abadi" panose="020B0604020104020204" pitchFamily="34" charset="0"/>
              </a:rPr>
              <a:t>We evaluate the model by accuracy score and predict by using confusion matrix.</a:t>
            </a:r>
          </a:p>
          <a:p>
            <a:endParaRPr lang="en-US" dirty="0"/>
          </a:p>
          <a:p>
            <a:endParaRPr lang="en-US" dirty="0"/>
          </a:p>
          <a:p>
            <a:pPr marL="0" indent="0" algn="ctr">
              <a:buNone/>
            </a:pPr>
            <a:r>
              <a:rPr lang="en-US" sz="1600" dirty="0">
                <a:hlinkClick r:id="rId3"/>
              </a:rPr>
              <a:t>Predictive Analysis Notebook (GitHub Page)</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iagram&#10;&#10;Description automatically generated">
            <a:extLst>
              <a:ext uri="{FF2B5EF4-FFF2-40B4-BE49-F238E27FC236}">
                <a16:creationId xmlns:a16="http://schemas.microsoft.com/office/drawing/2014/main" id="{705BEA3D-684C-AFC9-BCCC-B4CA4231ED2F}"/>
              </a:ext>
            </a:extLst>
          </p:cNvPr>
          <p:cNvPicPr>
            <a:picLocks noChangeAspect="1"/>
          </p:cNvPicPr>
          <p:nvPr/>
        </p:nvPicPr>
        <p:blipFill>
          <a:blip r:embed="rId4"/>
          <a:stretch>
            <a:fillRect/>
          </a:stretch>
        </p:blipFill>
        <p:spPr>
          <a:xfrm>
            <a:off x="6096000" y="1455235"/>
            <a:ext cx="5734850" cy="2152950"/>
          </a:xfrm>
          <a:prstGeom prst="rect">
            <a:avLst/>
          </a:prstGeom>
        </p:spPr>
      </p:pic>
      <p:pic>
        <p:nvPicPr>
          <p:cNvPr id="8" name="Picture 7" descr="A diagram of a diagram&#10;&#10;Description automatically generated">
            <a:extLst>
              <a:ext uri="{FF2B5EF4-FFF2-40B4-BE49-F238E27FC236}">
                <a16:creationId xmlns:a16="http://schemas.microsoft.com/office/drawing/2014/main" id="{0AFF2215-2203-0B4D-ABD0-9931F431BC8A}"/>
              </a:ext>
            </a:extLst>
          </p:cNvPr>
          <p:cNvPicPr>
            <a:picLocks noChangeAspect="1"/>
          </p:cNvPicPr>
          <p:nvPr/>
        </p:nvPicPr>
        <p:blipFill>
          <a:blip r:embed="rId5"/>
          <a:stretch>
            <a:fillRect/>
          </a:stretch>
        </p:blipFill>
        <p:spPr>
          <a:xfrm>
            <a:off x="6096000" y="3756991"/>
            <a:ext cx="5734850" cy="267021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254875"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showed that certain payload mass and flight number increases are more likely to land successfully, and over the years of launching rockets had an increasing rate of landing first-stage rockets successfully. </a:t>
            </a:r>
          </a:p>
          <a:p>
            <a:pPr>
              <a:lnSpc>
                <a:spcPct val="100000"/>
              </a:lnSpc>
              <a:spcBef>
                <a:spcPts val="1400"/>
              </a:spcBef>
            </a:pPr>
            <a:r>
              <a:rPr lang="en-US" sz="2000" dirty="0">
                <a:solidFill>
                  <a:schemeClr val="accent3">
                    <a:lumMod val="25000"/>
                  </a:schemeClr>
                </a:solidFill>
                <a:latin typeface="Abadi" panose="020B0604020104020204" pitchFamily="34" charset="0"/>
              </a:rPr>
              <a:t>Predictive analysis showed that logistic regression, k-nearest neighbor, and SVM had the same accuracy score of 83% in predicting the first-stage rocket to land successfully.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descr="A screenshot of a graph&#10;&#10;Description automatically generated">
            <a:extLst>
              <a:ext uri="{FF2B5EF4-FFF2-40B4-BE49-F238E27FC236}">
                <a16:creationId xmlns:a16="http://schemas.microsoft.com/office/drawing/2014/main" id="{171530A6-BADB-F45B-025E-7A0C843C6255}"/>
              </a:ext>
            </a:extLst>
          </p:cNvPr>
          <p:cNvPicPr>
            <a:picLocks noChangeAspect="1"/>
          </p:cNvPicPr>
          <p:nvPr/>
        </p:nvPicPr>
        <p:blipFill>
          <a:blip r:embed="rId4"/>
          <a:stretch>
            <a:fillRect/>
          </a:stretch>
        </p:blipFill>
        <p:spPr>
          <a:xfrm>
            <a:off x="6027811" y="2251574"/>
            <a:ext cx="5900342" cy="252211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3699907"/>
            <a:ext cx="10420638" cy="2180063"/>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This plot shows the success rate of launches from different sites. Each point represents a launch, with orange points indicating successful launches and blue points indicating unsuccessful ones. The x-axis shows the flight number, while the y-axis shows the launch site. Patterns in the plot can help identify trends in the success rates of launches from each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dots and lines&#10;&#10;Description automatically generated with medium confidence">
            <a:extLst>
              <a:ext uri="{FF2B5EF4-FFF2-40B4-BE49-F238E27FC236}">
                <a16:creationId xmlns:a16="http://schemas.microsoft.com/office/drawing/2014/main" id="{CE918737-487E-D487-2FB6-00AA5FF1FEE3}"/>
              </a:ext>
            </a:extLst>
          </p:cNvPr>
          <p:cNvPicPr>
            <a:picLocks noChangeAspect="1"/>
          </p:cNvPicPr>
          <p:nvPr/>
        </p:nvPicPr>
        <p:blipFill>
          <a:blip r:embed="rId3"/>
          <a:stretch>
            <a:fillRect/>
          </a:stretch>
        </p:blipFill>
        <p:spPr>
          <a:xfrm>
            <a:off x="770011" y="1425647"/>
            <a:ext cx="10515600" cy="20363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5589"/>
            <a:ext cx="10515600" cy="1855755"/>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This scatter plot shows the relationship between the payload mass (in kilograms) and the launch sites for different classes of launches. The x-axis represents the payload mass, ranging from 0 to 16,000 kg, while the y-axis represents the launch sites: CCAFS SLC 40, VAFB SLC 4E, and KSC LC 39A. The points are color-coded, with blue representing unsuccessful launches (class 0) and orange representing successful launches (class 1). This plot helps visualize the distribution and success rates of launches based on payload mass and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graph&#10;&#10;Description automatically generated with medium confidence">
            <a:extLst>
              <a:ext uri="{FF2B5EF4-FFF2-40B4-BE49-F238E27FC236}">
                <a16:creationId xmlns:a16="http://schemas.microsoft.com/office/drawing/2014/main" id="{FE5C3956-C933-A314-2533-9975FD78B9D4}"/>
              </a:ext>
            </a:extLst>
          </p:cNvPr>
          <p:cNvPicPr>
            <a:picLocks noChangeAspect="1"/>
          </p:cNvPicPr>
          <p:nvPr/>
        </p:nvPicPr>
        <p:blipFill>
          <a:blip r:embed="rId3"/>
          <a:stretch>
            <a:fillRect/>
          </a:stretch>
        </p:blipFill>
        <p:spPr>
          <a:xfrm>
            <a:off x="770011" y="1482347"/>
            <a:ext cx="10687961" cy="214859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15522"/>
            <a:ext cx="10515600" cy="1578180"/>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This bar chart, titled "Success Rate by Orbit Type," shows the success rates for various orbit types. The y-axis represents the success rate, ranging from 0.0 to 1.0, where 1.0 indicates a 100% success rate. The x-axis lists different orbit types, such as ES-L1, GEO, GTO, HEO, ISS, LEO, MEO, PO, SO, SSO, and VLEO. The chart highlights that ES-L1, GEO, and SSO have the highest success rates at 1.0, while GTO has the lowest success rate, around 0.5. This visual comparison helps understand the reliability of missions to these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Description automatically generated">
            <a:extLst>
              <a:ext uri="{FF2B5EF4-FFF2-40B4-BE49-F238E27FC236}">
                <a16:creationId xmlns:a16="http://schemas.microsoft.com/office/drawing/2014/main" id="{1C9669DB-62DA-8AF9-B715-27336D1C3E65}"/>
              </a:ext>
            </a:extLst>
          </p:cNvPr>
          <p:cNvPicPr>
            <a:picLocks noChangeAspect="1"/>
          </p:cNvPicPr>
          <p:nvPr/>
        </p:nvPicPr>
        <p:blipFill>
          <a:blip r:embed="rId3"/>
          <a:stretch>
            <a:fillRect/>
          </a:stretch>
        </p:blipFill>
        <p:spPr>
          <a:xfrm>
            <a:off x="3937023" y="1402129"/>
            <a:ext cx="4181575" cy="27815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70916"/>
            <a:ext cx="10515599" cy="1610427"/>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This scatter plot shows the relationship between flight number and orbit type. The x-axis represents flight numbers from 0 to 90, while the y-axis lists various orbit types, such as LEO, ISS, GTO, and more. Each point indicates a specific flight number and its corresponding orbit type, with colors representing different categories or groups of data. This plot helps visualize the distribution of different orbit types across various flight numbers, revealing trends in space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many small dots&#10;&#10;Description automatically generated with medium confidence">
            <a:extLst>
              <a:ext uri="{FF2B5EF4-FFF2-40B4-BE49-F238E27FC236}">
                <a16:creationId xmlns:a16="http://schemas.microsoft.com/office/drawing/2014/main" id="{319480EF-C30B-DD13-0A9A-7855ABB4C305}"/>
              </a:ext>
            </a:extLst>
          </p:cNvPr>
          <p:cNvPicPr>
            <a:picLocks noChangeAspect="1"/>
          </p:cNvPicPr>
          <p:nvPr/>
        </p:nvPicPr>
        <p:blipFill>
          <a:blip r:embed="rId3"/>
          <a:stretch>
            <a:fillRect/>
          </a:stretch>
        </p:blipFill>
        <p:spPr>
          <a:xfrm>
            <a:off x="770011" y="1442446"/>
            <a:ext cx="10687962" cy="24812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03288"/>
            <a:ext cx="10515600" cy="1865700"/>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This scatter plot shows the relationship between payload mass (in kilograms) and orbit type. The x-axis represents payload mass, ranging from 0 to 16000 kg, while the y-axis lists various orbit types like LEO, ISS, GTO, and more. Each point represents a payload, with blue points indicating one class and orange points indicating another. This plot helps visualize how different classes of payloads are distributed across various orbit types.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black text&#10;&#10;Description automatically generated">
            <a:extLst>
              <a:ext uri="{FF2B5EF4-FFF2-40B4-BE49-F238E27FC236}">
                <a16:creationId xmlns:a16="http://schemas.microsoft.com/office/drawing/2014/main" id="{AA5829B2-AA4D-C19C-7B2A-A4F0314989BF}"/>
              </a:ext>
            </a:extLst>
          </p:cNvPr>
          <p:cNvPicPr>
            <a:picLocks noChangeAspect="1"/>
          </p:cNvPicPr>
          <p:nvPr/>
        </p:nvPicPr>
        <p:blipFill>
          <a:blip r:embed="rId3"/>
          <a:stretch>
            <a:fillRect/>
          </a:stretch>
        </p:blipFill>
        <p:spPr>
          <a:xfrm>
            <a:off x="770011" y="1628399"/>
            <a:ext cx="10515600" cy="20865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716421"/>
            <a:ext cx="10515599" cy="1699638"/>
          </a:xfrm>
          <a:prstGeom prst="rect">
            <a:avLst/>
          </a:prstGeom>
        </p:spPr>
        <p:txBody>
          <a:bodyPr>
            <a:normAutofit/>
          </a:bodyPr>
          <a:lstStyle/>
          <a:p>
            <a:pPr marL="0" indent="0">
              <a:lnSpc>
                <a:spcPct val="100000"/>
              </a:lnSpc>
              <a:spcBef>
                <a:spcPts val="1400"/>
              </a:spcBef>
              <a:buNone/>
            </a:pPr>
            <a:r>
              <a:rPr lang="en-US" sz="1600" dirty="0">
                <a:latin typeface="Abadi" panose="020B0604020104020204" pitchFamily="34" charset="0"/>
              </a:rPr>
              <a:t>This plot shows the yearly trend of launch success rates from 2010 to 2020. The x-axis represents the years, while the y-axis represents the average success rate, ranging from 0.0 to 1.0. The light blue line indicates changes in the success rate over the years, with notable increases starting from 2014 and peaks in 2018 and 2020. This trend highlights improvements in launch success rates over the decade.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36AAEDDD-A0F7-C6DB-16DF-7CB8B0CC44BA}"/>
              </a:ext>
            </a:extLst>
          </p:cNvPr>
          <p:cNvPicPr>
            <a:picLocks noChangeAspect="1"/>
          </p:cNvPicPr>
          <p:nvPr/>
        </p:nvPicPr>
        <p:blipFill>
          <a:blip r:embed="rId3"/>
          <a:stretch>
            <a:fillRect/>
          </a:stretch>
        </p:blipFill>
        <p:spPr>
          <a:xfrm>
            <a:off x="3023759" y="1433234"/>
            <a:ext cx="6144482" cy="31164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401499"/>
            <a:ext cx="4950566" cy="205499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query retrieves a list of unique launch sites from the "SPACEXTABLE" database. By using the `SELECT DISTINCT` statement, it ensures each launch site is listed only once, helping to identify all the different locations from which launches have taken place.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Description automatically generated">
            <a:extLst>
              <a:ext uri="{FF2B5EF4-FFF2-40B4-BE49-F238E27FC236}">
                <a16:creationId xmlns:a16="http://schemas.microsoft.com/office/drawing/2014/main" id="{19ACCB97-B1F3-3C86-ECEC-2BF7E301E944}"/>
              </a:ext>
            </a:extLst>
          </p:cNvPr>
          <p:cNvPicPr>
            <a:picLocks noChangeAspect="1"/>
          </p:cNvPicPr>
          <p:nvPr/>
        </p:nvPicPr>
        <p:blipFill>
          <a:blip r:embed="rId3"/>
          <a:stretch>
            <a:fillRect/>
          </a:stretch>
        </p:blipFill>
        <p:spPr>
          <a:xfrm>
            <a:off x="7356853" y="1942890"/>
            <a:ext cx="2362530" cy="2972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62439" cy="4351338"/>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SQL query retrieves the "</a:t>
            </a:r>
            <a:r>
              <a:rPr lang="en-US" sz="1800" dirty="0" err="1">
                <a:latin typeface="Abadi" panose="020B0604020104020204" pitchFamily="34" charset="0"/>
              </a:rPr>
              <a:t>Launch_Site</a:t>
            </a:r>
            <a:r>
              <a:rPr lang="en-US" sz="1800" dirty="0">
                <a:latin typeface="Abadi" panose="020B0604020104020204" pitchFamily="34" charset="0"/>
              </a:rPr>
              <a:t>" column from the "SPACEXTABLE" where the launch site name contains the substring "CCAF". The query limits the results to 5 entries. This is useful for filtering specific launch sites that match certain criteria. The output shows five rows with the "</a:t>
            </a:r>
            <a:r>
              <a:rPr lang="en-US" sz="1800" dirty="0" err="1">
                <a:latin typeface="Abadi" panose="020B0604020104020204" pitchFamily="34" charset="0"/>
              </a:rPr>
              <a:t>Launch_Site</a:t>
            </a:r>
            <a:r>
              <a:rPr lang="en-US" sz="1800" dirty="0">
                <a:latin typeface="Abadi" panose="020B0604020104020204" pitchFamily="34" charset="0"/>
              </a:rPr>
              <a:t>" value "CCAFS LC-40".</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program&#10;&#10;Description automatically generated">
            <a:extLst>
              <a:ext uri="{FF2B5EF4-FFF2-40B4-BE49-F238E27FC236}">
                <a16:creationId xmlns:a16="http://schemas.microsoft.com/office/drawing/2014/main" id="{DE6DB0D9-3490-4138-52B8-5A5926DF472B}"/>
              </a:ext>
            </a:extLst>
          </p:cNvPr>
          <p:cNvPicPr>
            <a:picLocks noChangeAspect="1"/>
          </p:cNvPicPr>
          <p:nvPr/>
        </p:nvPicPr>
        <p:blipFill>
          <a:blip r:embed="rId3"/>
          <a:stretch>
            <a:fillRect/>
          </a:stretch>
        </p:blipFill>
        <p:spPr>
          <a:xfrm>
            <a:off x="7504928" y="2286554"/>
            <a:ext cx="2419688" cy="3429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SQL query calculates the total payload mass for customers that include "NASA (CRS)" in their name. The result of the query shows that the total payload mass is 48,213 kg. This demonstrates how to aggregate data based on specific criteria, in this case, filtering customers with "NASA (CRS)" in their name and summing their payload masses.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4D184DB9-1CDF-0631-F693-2B9725E7F40C}"/>
              </a:ext>
            </a:extLst>
          </p:cNvPr>
          <p:cNvPicPr>
            <a:picLocks noChangeAspect="1"/>
          </p:cNvPicPr>
          <p:nvPr/>
        </p:nvPicPr>
        <p:blipFill>
          <a:blip r:embed="rId3"/>
          <a:stretch>
            <a:fillRect/>
          </a:stretch>
        </p:blipFill>
        <p:spPr>
          <a:xfrm>
            <a:off x="6738058" y="2465871"/>
            <a:ext cx="3953427" cy="21815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17A5868A-5FAB-C884-055D-19CF4BB7879D}"/>
              </a:ext>
            </a:extLst>
          </p:cNvPr>
          <p:cNvPicPr>
            <a:picLocks noChangeAspect="1"/>
          </p:cNvPicPr>
          <p:nvPr/>
        </p:nvPicPr>
        <p:blipFill>
          <a:blip r:embed="rId3"/>
          <a:stretch>
            <a:fillRect/>
          </a:stretch>
        </p:blipFill>
        <p:spPr>
          <a:xfrm>
            <a:off x="6680900" y="2389660"/>
            <a:ext cx="4067743" cy="2333951"/>
          </a:xfrm>
          <a:prstGeom prst="rect">
            <a:avLst/>
          </a:prstGeom>
        </p:spPr>
      </p:pic>
      <p:sp>
        <p:nvSpPr>
          <p:cNvPr id="10" name="Rectangle 4">
            <a:extLst>
              <a:ext uri="{FF2B5EF4-FFF2-40B4-BE49-F238E27FC236}">
                <a16:creationId xmlns:a16="http://schemas.microsoft.com/office/drawing/2014/main" id="{F34D3B65-1A61-72F4-2C1A-6D5439C2337E}"/>
              </a:ext>
            </a:extLst>
          </p:cNvPr>
          <p:cNvSpPr>
            <a:spLocks noGrp="1" noChangeArrowheads="1"/>
          </p:cNvSpPr>
          <p:nvPr>
            <p:ph idx="4294967295"/>
          </p:nvPr>
        </p:nvSpPr>
        <p:spPr bwMode="auto">
          <a:xfrm>
            <a:off x="884421" y="1906859"/>
            <a:ext cx="5059179" cy="255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calculates the average payload mass carried by the booster version F9 v1.1. It selects the average value of the PAYLOAD_MASS__KG_ column from the SPACEXTABLE where the </a:t>
            </a:r>
            <a:r>
              <a:rPr kumimoji="0" lang="en-US" altLang="en-US" sz="1800" b="0" i="0" u="none" strike="noStrike" cap="none" normalizeH="0" baseline="0" dirty="0" err="1">
                <a:ln>
                  <a:noFill/>
                </a:ln>
                <a:solidFill>
                  <a:schemeClr val="tx1"/>
                </a:solidFill>
                <a:effectLst/>
                <a:latin typeface="Abadi" panose="020B0604020104020204" pitchFamily="34" charset="0"/>
              </a:rPr>
              <a:t>Booster_Version</a:t>
            </a:r>
            <a:r>
              <a:rPr kumimoji="0" lang="en-US" altLang="en-US" sz="1800" b="0" i="0" u="none" strike="noStrike" cap="none" normalizeH="0" baseline="0" dirty="0">
                <a:ln>
                  <a:noFill/>
                </a:ln>
                <a:solidFill>
                  <a:schemeClr val="tx1"/>
                </a:solidFill>
                <a:effectLst/>
                <a:latin typeface="Abadi" panose="020B0604020104020204" pitchFamily="34" charset="0"/>
              </a:rPr>
              <a:t> column matches the pattern %F9 v1.1%. The result is aliased as </a:t>
            </a:r>
            <a:r>
              <a:rPr kumimoji="0" lang="en-US" altLang="en-US" sz="1800" b="0" i="0" u="none" strike="noStrike" cap="none" normalizeH="0" baseline="0" dirty="0" err="1">
                <a:ln>
                  <a:noFill/>
                </a:ln>
                <a:solidFill>
                  <a:schemeClr val="tx1"/>
                </a:solidFill>
                <a:effectLst/>
                <a:latin typeface="Abadi" panose="020B0604020104020204" pitchFamily="34" charset="0"/>
              </a:rPr>
              <a:t>Avg_Payload_Mass</a:t>
            </a:r>
            <a:r>
              <a:rPr kumimoji="0" lang="en-US" altLang="en-US" sz="1800" b="0" i="0" u="none" strike="noStrike" cap="none" normalizeH="0" baseline="0" dirty="0">
                <a:ln>
                  <a:noFill/>
                </a:ln>
                <a:solidFill>
                  <a:schemeClr val="tx1"/>
                </a:solidFill>
                <a:effectLst/>
                <a:latin typeface="Abadi" panose="020B0604020104020204" pitchFamily="34" charset="0"/>
              </a:rPr>
              <a:t>. </a:t>
            </a:r>
            <a:r>
              <a:rPr lang="en-US" sz="1900" dirty="0">
                <a:latin typeface="Abadi" panose="020B0604020104020204" pitchFamily="34" charset="0"/>
              </a:rPr>
              <a:t>The result shows that the average payload mass for this booster version is 2928.4 kg. This helps understand the performance of the F9 v1.1 booster in terms of payload capacity.</a:t>
            </a:r>
            <a:endParaRPr kumimoji="0" lang="en-US" altLang="en-US" sz="19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 code&#10;&#10;Description automatically generated">
            <a:extLst>
              <a:ext uri="{FF2B5EF4-FFF2-40B4-BE49-F238E27FC236}">
                <a16:creationId xmlns:a16="http://schemas.microsoft.com/office/drawing/2014/main" id="{45728190-6A28-026D-AB4E-534D48D4A539}"/>
              </a:ext>
            </a:extLst>
          </p:cNvPr>
          <p:cNvPicPr>
            <a:picLocks noChangeAspect="1"/>
          </p:cNvPicPr>
          <p:nvPr/>
        </p:nvPicPr>
        <p:blipFill>
          <a:blip r:embed="rId3"/>
          <a:stretch>
            <a:fillRect/>
          </a:stretch>
        </p:blipFill>
        <p:spPr>
          <a:xfrm>
            <a:off x="6415669" y="2583450"/>
            <a:ext cx="4134427" cy="2114845"/>
          </a:xfrm>
          <a:prstGeom prst="rect">
            <a:avLst/>
          </a:prstGeom>
        </p:spPr>
      </p:pic>
      <p:sp>
        <p:nvSpPr>
          <p:cNvPr id="9" name="Rectangle 3">
            <a:extLst>
              <a:ext uri="{FF2B5EF4-FFF2-40B4-BE49-F238E27FC236}">
                <a16:creationId xmlns:a16="http://schemas.microsoft.com/office/drawing/2014/main" id="{877557A2-E9C2-54D6-11FE-2C5C075A4E97}"/>
              </a:ext>
            </a:extLst>
          </p:cNvPr>
          <p:cNvSpPr>
            <a:spLocks noGrp="1" noChangeArrowheads="1"/>
          </p:cNvSpPr>
          <p:nvPr>
            <p:ph idx="4294967295"/>
          </p:nvPr>
        </p:nvSpPr>
        <p:spPr bwMode="auto">
          <a:xfrm>
            <a:off x="769938" y="1538869"/>
            <a:ext cx="4134427" cy="362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query is written in SQL and is used to find the earliest date of a successful landing from a table named SPACEXTABLE. It selects the minimum value from the Date column where the </a:t>
            </a:r>
            <a:r>
              <a:rPr kumimoji="0" lang="en-US" altLang="en-US" sz="1800" b="0" i="0" u="none" strike="noStrike" cap="none" normalizeH="0" baseline="0" dirty="0" err="1">
                <a:ln>
                  <a:noFill/>
                </a:ln>
                <a:solidFill>
                  <a:schemeClr val="tx1"/>
                </a:solidFill>
                <a:effectLst/>
                <a:latin typeface="Abadi" panose="020B0604020104020204" pitchFamily="34" charset="0"/>
              </a:rPr>
              <a:t>Mission_Outcome</a:t>
            </a:r>
            <a:r>
              <a:rPr kumimoji="0" lang="en-US" altLang="en-US" sz="1800" b="0" i="0" u="none" strike="noStrike" cap="none" normalizeH="0" baseline="0" dirty="0">
                <a:ln>
                  <a:noFill/>
                </a:ln>
                <a:solidFill>
                  <a:schemeClr val="tx1"/>
                </a:solidFill>
                <a:effectLst/>
                <a:latin typeface="Abadi" panose="020B0604020104020204" pitchFamily="34" charset="0"/>
              </a:rPr>
              <a:t> is 'Success', and labels the result as </a:t>
            </a:r>
            <a:r>
              <a:rPr kumimoji="0" lang="en-US" altLang="en-US" sz="1800" b="0" i="0" u="none" strike="noStrike" cap="none" normalizeH="0" baseline="0" dirty="0" err="1">
                <a:ln>
                  <a:noFill/>
                </a:ln>
                <a:solidFill>
                  <a:schemeClr val="tx1"/>
                </a:solidFill>
                <a:effectLst/>
                <a:latin typeface="Abadi" panose="020B0604020104020204" pitchFamily="34" charset="0"/>
              </a:rPr>
              <a:t>first_successful_landing_date</a:t>
            </a:r>
            <a:r>
              <a:rPr kumimoji="0" lang="en-US" altLang="en-US" sz="1800" b="0" i="0" u="none" strike="noStrike" cap="none" normalizeH="0" baseline="0" dirty="0">
                <a:ln>
                  <a:noFill/>
                </a:ln>
                <a:solidFill>
                  <a:schemeClr val="tx1"/>
                </a:solidFill>
                <a:effectLst/>
                <a:latin typeface="Abadi" panose="020B0604020104020204" pitchFamily="34" charset="0"/>
              </a:rPr>
              <a:t>. </a:t>
            </a:r>
            <a:r>
              <a:rPr lang="en-US" sz="1800" dirty="0">
                <a:latin typeface="Abadi" panose="020B0604020104020204" pitchFamily="34" charset="0"/>
              </a:rPr>
              <a:t>The query result shows that the first successful landing recorded in the table occurred on June 4, 2010. This provides specific information about the timeline of successful landings for the missions in the database.</a:t>
            </a: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ontent Placeholder 2">
            <a:extLst>
              <a:ext uri="{FF2B5EF4-FFF2-40B4-BE49-F238E27FC236}">
                <a16:creationId xmlns:a16="http://schemas.microsoft.com/office/drawing/2014/main" id="{8D9F94B2-C79B-B1AE-BB0F-0928803F9064}"/>
              </a:ext>
            </a:extLst>
          </p:cNvPr>
          <p:cNvSpPr>
            <a:spLocks noGrp="1" noChangeArrowheads="1"/>
          </p:cNvSpPr>
          <p:nvPr>
            <p:ph idx="4294967295"/>
          </p:nvPr>
        </p:nvSpPr>
        <p:spPr bwMode="auto">
          <a:xfrm>
            <a:off x="770010" y="1644649"/>
            <a:ext cx="5325989" cy="337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retrieves the "</a:t>
            </a:r>
            <a:r>
              <a:rPr kumimoji="0" lang="en-US" altLang="en-US" sz="1800" b="0" i="0" u="none" strike="noStrike" cap="none" normalizeH="0" baseline="0" dirty="0" err="1">
                <a:ln>
                  <a:noFill/>
                </a:ln>
                <a:solidFill>
                  <a:schemeClr val="tx1"/>
                </a:solidFill>
                <a:effectLst/>
                <a:latin typeface="Abadi" panose="020B0604020104020204" pitchFamily="34" charset="0"/>
              </a:rPr>
              <a:t>Booster_Version</a:t>
            </a:r>
            <a:r>
              <a:rPr kumimoji="0" lang="en-US" altLang="en-US" sz="1800" b="0" i="0" u="none" strike="noStrike" cap="none" normalizeH="0" baseline="0" dirty="0">
                <a:ln>
                  <a:noFill/>
                </a:ln>
                <a:solidFill>
                  <a:schemeClr val="tx1"/>
                </a:solidFill>
                <a:effectLst/>
                <a:latin typeface="Abadi" panose="020B0604020104020204" pitchFamily="34" charset="0"/>
              </a:rPr>
              <a:t>" from the SPACEXTABLE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table where the landing outcome was 'Success (drone ship)' and the payload mass was between 4,000 and 6,000 kg. The query helps identify specific booster versions that successfully landed on a drone ship with payloads within this weight range.</a:t>
            </a: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latin typeface="Abadi" panose="020B0604020104020204" pitchFamily="34" charset="0"/>
              </a:rPr>
              <a:t>The result is an empty table, which means no records match the specified criteria.</a:t>
            </a:r>
            <a:r>
              <a:rPr kumimoji="0" lang="en-US" altLang="en-US" sz="1800" b="0" i="0" u="none" strike="noStrike" cap="none" normalizeH="0" baseline="0" dirty="0">
                <a:ln>
                  <a:noFill/>
                </a:ln>
                <a:solidFill>
                  <a:schemeClr val="tx1"/>
                </a:solidFill>
                <a:effectLst/>
                <a:latin typeface="Abadi" panose="020B0604020104020204" pitchFamily="34" charset="0"/>
              </a:rPr>
              <a:t> </a:t>
            </a:r>
          </a:p>
        </p:txBody>
      </p:sp>
      <p:pic>
        <p:nvPicPr>
          <p:cNvPr id="7" name="Picture 6" descr="A screenshot of a computer program&#10;&#10;Description automatically generated">
            <a:extLst>
              <a:ext uri="{FF2B5EF4-FFF2-40B4-BE49-F238E27FC236}">
                <a16:creationId xmlns:a16="http://schemas.microsoft.com/office/drawing/2014/main" id="{667D4139-3B4F-A65F-335A-EA3C1842A416}"/>
              </a:ext>
            </a:extLst>
          </p:cNvPr>
          <p:cNvPicPr>
            <a:picLocks noChangeAspect="1"/>
          </p:cNvPicPr>
          <p:nvPr/>
        </p:nvPicPr>
        <p:blipFill>
          <a:blip r:embed="rId3"/>
          <a:stretch>
            <a:fillRect/>
          </a:stretch>
        </p:blipFill>
        <p:spPr>
          <a:xfrm>
            <a:off x="6628311" y="2426346"/>
            <a:ext cx="3953427" cy="18100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1028"/>
            <a:ext cx="10326708" cy="46045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Before starting our research, the business question is asking how we can predict our rocket will be successful upon landing from different models. In analytic approach would be considered a classification problem because we want to predict if our rocket will return to Earth successfully from different models of our rockets. </a:t>
            </a:r>
          </a:p>
          <a:p>
            <a:pPr>
              <a:lnSpc>
                <a:spcPct val="100000"/>
              </a:lnSpc>
              <a:spcBef>
                <a:spcPts val="1400"/>
              </a:spcBef>
            </a:pPr>
            <a:r>
              <a:rPr lang="en-US" sz="2200" dirty="0">
                <a:solidFill>
                  <a:schemeClr val="accent3">
                    <a:lumMod val="25000"/>
                  </a:schemeClr>
                </a:solidFill>
                <a:latin typeface="Abadi" panose="020B0604020104020204" pitchFamily="34" charset="0"/>
              </a:rPr>
              <a:t>We created machine learning models to determine which model has a very high accuracy to predict our successful landing. For the highest accuracy score, three models are equally scored Logistic Regression, Support Vector Machine, and K-nearest Neighbors with an accuracy score of 83% while the lowest accuracy score was 72% from the Decision Tree model.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1">
            <a:extLst>
              <a:ext uri="{FF2B5EF4-FFF2-40B4-BE49-F238E27FC236}">
                <a16:creationId xmlns:a16="http://schemas.microsoft.com/office/drawing/2014/main" id="{57B259EB-E49E-5C5C-33C0-43408E723558}"/>
              </a:ext>
            </a:extLst>
          </p:cNvPr>
          <p:cNvSpPr>
            <a:spLocks noGrp="1" noChangeArrowheads="1"/>
          </p:cNvSpPr>
          <p:nvPr>
            <p:ph idx="4294967295"/>
          </p:nvPr>
        </p:nvSpPr>
        <p:spPr bwMode="auto">
          <a:xfrm>
            <a:off x="769938" y="1550019"/>
            <a:ext cx="5129212" cy="5096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counts the number of occurrences of each unique "</a:t>
            </a:r>
            <a:r>
              <a:rPr kumimoji="0" lang="en-US" altLang="en-US" sz="1800" b="0" i="0" u="none" strike="noStrike" cap="none" normalizeH="0" baseline="0" dirty="0" err="1">
                <a:ln>
                  <a:noFill/>
                </a:ln>
                <a:solidFill>
                  <a:schemeClr val="tx1"/>
                </a:solidFill>
                <a:effectLst/>
                <a:latin typeface="Abadi" panose="020B0604020104020204" pitchFamily="34" charset="0"/>
              </a:rPr>
              <a:t>Mission_Outcome</a:t>
            </a:r>
            <a:r>
              <a:rPr kumimoji="0" lang="en-US" altLang="en-US" sz="1800" b="0" i="0" u="none" strike="noStrike" cap="none" normalizeH="0" baseline="0" dirty="0">
                <a:ln>
                  <a:noFill/>
                </a:ln>
                <a:solidFill>
                  <a:schemeClr val="tx1"/>
                </a:solidFill>
                <a:effectLst/>
                <a:latin typeface="Abadi" panose="020B0604020104020204" pitchFamily="34" charset="0"/>
              </a:rPr>
              <a:t>" in the SPACEXTABLE table. It groups the results by "</a:t>
            </a:r>
            <a:r>
              <a:rPr kumimoji="0" lang="en-US" altLang="en-US" sz="1800" b="0" i="0" u="none" strike="noStrike" cap="none" normalizeH="0" baseline="0" dirty="0" err="1">
                <a:ln>
                  <a:noFill/>
                </a:ln>
                <a:solidFill>
                  <a:schemeClr val="tx1"/>
                </a:solidFill>
                <a:effectLst/>
                <a:latin typeface="Abadi" panose="020B0604020104020204" pitchFamily="34" charset="0"/>
              </a:rPr>
              <a:t>Mission_Outcome</a:t>
            </a:r>
            <a:r>
              <a:rPr kumimoji="0" lang="en-US" altLang="en-US" sz="1800" b="0" i="0" u="none" strike="noStrike" cap="none" normalizeH="0" baseline="0" dirty="0">
                <a:ln>
                  <a:noFill/>
                </a:ln>
                <a:solidFill>
                  <a:schemeClr val="tx1"/>
                </a:solidFill>
                <a:effectLst/>
                <a:latin typeface="Abadi" panose="020B0604020104020204" pitchFamily="34" charset="0"/>
              </a:rPr>
              <a:t>" and labels the count as "</a:t>
            </a:r>
            <a:r>
              <a:rPr kumimoji="0" lang="en-US" altLang="en-US" sz="1800" b="0" i="0" u="none" strike="noStrike" cap="none" normalizeH="0" baseline="0" dirty="0" err="1">
                <a:ln>
                  <a:noFill/>
                </a:ln>
                <a:solidFill>
                  <a:schemeClr val="tx1"/>
                </a:solidFill>
                <a:effectLst/>
                <a:latin typeface="Abadi" panose="020B0604020104020204" pitchFamily="34" charset="0"/>
              </a:rPr>
              <a:t>Total_Count</a:t>
            </a:r>
            <a:r>
              <a:rPr kumimoji="0" lang="en-US" altLang="en-US" sz="1800" b="0" i="0" u="none" strike="noStrike" cap="none" normalizeH="0" baseline="0" dirty="0">
                <a:ln>
                  <a:noFill/>
                </a:ln>
                <a:solidFill>
                  <a:schemeClr val="tx1"/>
                </a:solidFill>
                <a:effectLst/>
                <a:latin typeface="Abadi" panose="020B0604020104020204" pitchFamily="34" charset="0"/>
              </a:rPr>
              <a:t>". The output shows different mission outcomes and their respective counts, such as 98 successful missions, 1 failure in flight, 1 success with an unclear payload status, and an additional entry for success. </a:t>
            </a:r>
            <a:endParaRPr lang="en-US" altLang="en-US" sz="1800" dirty="0">
              <a:latin typeface="Abadi" panose="020B0604020104020204" pitchFamily="34" charset="0"/>
            </a:endParaRPr>
          </a:p>
          <a:p>
            <a:pPr marL="0" indent="0">
              <a:buNone/>
            </a:pPr>
            <a:r>
              <a:rPr lang="en-US" sz="1800" dirty="0">
                <a:latin typeface="Abadi" panose="020B0604020104020204" pitchFamily="34" charset="0"/>
              </a:rPr>
              <a:t>And the output:</a:t>
            </a:r>
          </a:p>
          <a:p>
            <a:pPr>
              <a:buFont typeface="Arial" panose="020B0604020202020204" pitchFamily="34" charset="0"/>
              <a:buChar char="•"/>
            </a:pPr>
            <a:r>
              <a:rPr lang="en-US" sz="1800" dirty="0">
                <a:latin typeface="Abadi" panose="020B0604020104020204" pitchFamily="34" charset="0"/>
              </a:rPr>
              <a:t>Failure (in flight): 1</a:t>
            </a:r>
          </a:p>
          <a:p>
            <a:pPr>
              <a:buFont typeface="Arial" panose="020B0604020202020204" pitchFamily="34" charset="0"/>
              <a:buChar char="•"/>
            </a:pPr>
            <a:r>
              <a:rPr lang="en-US" sz="1800" dirty="0">
                <a:latin typeface="Abadi" panose="020B0604020104020204" pitchFamily="34" charset="0"/>
              </a:rPr>
              <a:t>Success: 98</a:t>
            </a:r>
          </a:p>
          <a:p>
            <a:pPr>
              <a:buFont typeface="Arial" panose="020B0604020202020204" pitchFamily="34" charset="0"/>
              <a:buChar char="•"/>
            </a:pPr>
            <a:r>
              <a:rPr lang="en-US" sz="1800" dirty="0">
                <a:latin typeface="Abadi" panose="020B0604020104020204" pitchFamily="34" charset="0"/>
              </a:rPr>
              <a:t>Success: 1</a:t>
            </a:r>
          </a:p>
          <a:p>
            <a:pPr>
              <a:buFont typeface="Arial" panose="020B0604020202020204" pitchFamily="34" charset="0"/>
              <a:buChar char="•"/>
            </a:pPr>
            <a:r>
              <a:rPr lang="en-US" sz="1800" dirty="0">
                <a:latin typeface="Abadi" panose="020B0604020104020204" pitchFamily="34" charset="0"/>
              </a:rPr>
              <a:t>Success (payload status unclear): 1</a:t>
            </a:r>
          </a:p>
          <a:p>
            <a:r>
              <a:rPr lang="en-US" sz="1800" dirty="0">
                <a:latin typeface="Abadi" panose="020B0604020104020204" pitchFamily="34" charset="0"/>
              </a:rPr>
              <a:t>This helps to summarize the outcomes of all missions in the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badi" panose="020B0604020104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D979F93E-91A1-ACD6-17F2-138F77BA9CC6}"/>
              </a:ext>
            </a:extLst>
          </p:cNvPr>
          <p:cNvPicPr>
            <a:picLocks noChangeAspect="1"/>
          </p:cNvPicPr>
          <p:nvPr/>
        </p:nvPicPr>
        <p:blipFill>
          <a:blip r:embed="rId3"/>
          <a:stretch>
            <a:fillRect/>
          </a:stretch>
        </p:blipFill>
        <p:spPr>
          <a:xfrm>
            <a:off x="6607299" y="2707228"/>
            <a:ext cx="3772426" cy="27816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1">
            <a:extLst>
              <a:ext uri="{FF2B5EF4-FFF2-40B4-BE49-F238E27FC236}">
                <a16:creationId xmlns:a16="http://schemas.microsoft.com/office/drawing/2014/main" id="{7EC3D331-6FB0-5A51-2D37-2DFB9C79D916}"/>
              </a:ext>
            </a:extLst>
          </p:cNvPr>
          <p:cNvSpPr>
            <a:spLocks noGrp="1" noChangeArrowheads="1"/>
          </p:cNvSpPr>
          <p:nvPr>
            <p:ph idx="4294967295"/>
          </p:nvPr>
        </p:nvSpPr>
        <p:spPr bwMode="auto">
          <a:xfrm>
            <a:off x="769938" y="2107580"/>
            <a:ext cx="5326062" cy="241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finds the booster versions associated with the maximum payload mass in the SPACEXTABLE table. It does this by first selecting the maximum value of PAYLOAD_MASS_KG_ and then comparing each record's payload mass to that maximum value. The output lists the booster versions that carried the heaviest payloads. </a:t>
            </a:r>
          </a:p>
        </p:txBody>
      </p:sp>
      <p:pic>
        <p:nvPicPr>
          <p:cNvPr id="7" name="Picture 6" descr="A screenshot of a computer program&#10;&#10;Description automatically generated">
            <a:extLst>
              <a:ext uri="{FF2B5EF4-FFF2-40B4-BE49-F238E27FC236}">
                <a16:creationId xmlns:a16="http://schemas.microsoft.com/office/drawing/2014/main" id="{B38314A2-2013-D781-7745-34CE56A3AF41}"/>
              </a:ext>
            </a:extLst>
          </p:cNvPr>
          <p:cNvPicPr>
            <a:picLocks noChangeAspect="1"/>
          </p:cNvPicPr>
          <p:nvPr/>
        </p:nvPicPr>
        <p:blipFill>
          <a:blip r:embed="rId3"/>
          <a:stretch>
            <a:fillRect/>
          </a:stretch>
        </p:blipFill>
        <p:spPr>
          <a:xfrm>
            <a:off x="6669506" y="2034041"/>
            <a:ext cx="2867425" cy="39915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1">
            <a:extLst>
              <a:ext uri="{FF2B5EF4-FFF2-40B4-BE49-F238E27FC236}">
                <a16:creationId xmlns:a16="http://schemas.microsoft.com/office/drawing/2014/main" id="{B359DB93-C3F7-2419-E240-D0A15D11F303}"/>
              </a:ext>
            </a:extLst>
          </p:cNvPr>
          <p:cNvSpPr>
            <a:spLocks noGrp="1" noChangeArrowheads="1"/>
          </p:cNvSpPr>
          <p:nvPr>
            <p:ph idx="4294967295"/>
          </p:nvPr>
        </p:nvSpPr>
        <p:spPr bwMode="auto">
          <a:xfrm>
            <a:off x="769938" y="1572322"/>
            <a:ext cx="4938712" cy="338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retrieves the month name, booster version, landing outcome, and launch site for launches that happened in 2015 and had a landing outcome of "Failure (drone ship)." It converts the month part of the date into the corresponding month name using a CASE statement. The result shows two records with failures in January and April 2015. </a:t>
            </a:r>
          </a:p>
        </p:txBody>
      </p:sp>
      <p:pic>
        <p:nvPicPr>
          <p:cNvPr id="7" name="Picture 6" descr="A screenshot of a computer program&#10;&#10;Description automatically generated">
            <a:extLst>
              <a:ext uri="{FF2B5EF4-FFF2-40B4-BE49-F238E27FC236}">
                <a16:creationId xmlns:a16="http://schemas.microsoft.com/office/drawing/2014/main" id="{A476223D-655F-8222-9019-A745F7105EF1}"/>
              </a:ext>
            </a:extLst>
          </p:cNvPr>
          <p:cNvPicPr>
            <a:picLocks noChangeAspect="1"/>
          </p:cNvPicPr>
          <p:nvPr/>
        </p:nvPicPr>
        <p:blipFill>
          <a:blip r:embed="rId3"/>
          <a:stretch>
            <a:fillRect/>
          </a:stretch>
        </p:blipFill>
        <p:spPr>
          <a:xfrm>
            <a:off x="6483353" y="1572322"/>
            <a:ext cx="3686918" cy="445325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1">
            <a:extLst>
              <a:ext uri="{FF2B5EF4-FFF2-40B4-BE49-F238E27FC236}">
                <a16:creationId xmlns:a16="http://schemas.microsoft.com/office/drawing/2014/main" id="{CEF4E477-E1D7-7E53-1D50-B0607F8BFADA}"/>
              </a:ext>
            </a:extLst>
          </p:cNvPr>
          <p:cNvSpPr>
            <a:spLocks noGrp="1" noChangeArrowheads="1"/>
          </p:cNvSpPr>
          <p:nvPr>
            <p:ph idx="4294967295"/>
          </p:nvPr>
        </p:nvSpPr>
        <p:spPr bwMode="auto">
          <a:xfrm>
            <a:off x="769938" y="1750742"/>
            <a:ext cx="5326062" cy="3501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SQL query counts the occurrences of each "</a:t>
            </a:r>
            <a:r>
              <a:rPr kumimoji="0" lang="en-US" altLang="en-US" sz="1800" b="0" i="0" u="none" strike="noStrike" cap="none" normalizeH="0" baseline="0" dirty="0" err="1">
                <a:ln>
                  <a:noFill/>
                </a:ln>
                <a:solidFill>
                  <a:schemeClr val="tx1"/>
                </a:solidFill>
                <a:effectLst/>
                <a:latin typeface="Abadi" panose="020B0604020104020204" pitchFamily="34" charset="0"/>
              </a:rPr>
              <a:t>Landing_Outcome</a:t>
            </a:r>
            <a:r>
              <a:rPr kumimoji="0" lang="en-US" altLang="en-US" sz="1800" b="0" i="0" u="none" strike="noStrike" cap="none" normalizeH="0" baseline="0" dirty="0">
                <a:ln>
                  <a:noFill/>
                </a:ln>
                <a:solidFill>
                  <a:schemeClr val="tx1"/>
                </a:solidFill>
                <a:effectLst/>
                <a:latin typeface="Abadi" panose="020B0604020104020204" pitchFamily="34" charset="0"/>
              </a:rPr>
              <a:t>" in the SPACEXTABLE for dates between '2010-06-04' and '2017-03-20'. It groups the results by "</a:t>
            </a:r>
            <a:r>
              <a:rPr kumimoji="0" lang="en-US" altLang="en-US" sz="1800" b="0" i="0" u="none" strike="noStrike" cap="none" normalizeH="0" baseline="0" dirty="0" err="1">
                <a:ln>
                  <a:noFill/>
                </a:ln>
                <a:solidFill>
                  <a:schemeClr val="tx1"/>
                </a:solidFill>
                <a:effectLst/>
                <a:latin typeface="Abadi" panose="020B0604020104020204" pitchFamily="34" charset="0"/>
              </a:rPr>
              <a:t>Landing_Outcome</a:t>
            </a:r>
            <a:r>
              <a:rPr kumimoji="0" lang="en-US" altLang="en-US" sz="1800" b="0" i="0" u="none" strike="noStrike" cap="none" normalizeH="0" baseline="0" dirty="0">
                <a:ln>
                  <a:noFill/>
                </a:ln>
                <a:solidFill>
                  <a:schemeClr val="tx1"/>
                </a:solidFill>
                <a:effectLst/>
                <a:latin typeface="Abadi" panose="020B0604020104020204" pitchFamily="34" charset="0"/>
              </a:rPr>
              <a:t>" and orders them by the count in descending order. The output shows the frequency of different landing outcomes within that period, helping to analyze the success and failure rates of SpaceX landing attempts. </a:t>
            </a:r>
            <a:r>
              <a:rPr lang="en-US" sz="1800" dirty="0">
                <a:latin typeface="Abadi" panose="020B0604020104020204" pitchFamily="34" charset="0"/>
              </a:rPr>
              <a:t>This table provides insights into the distribution and frequency of different landing outcomes for SpaceX launches during the specified date range.</a:t>
            </a: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A67724C-79A2-A8F8-BA78-706AD7DC6CEE}"/>
              </a:ext>
            </a:extLst>
          </p:cNvPr>
          <p:cNvPicPr>
            <a:picLocks noChangeAspect="1"/>
          </p:cNvPicPr>
          <p:nvPr/>
        </p:nvPicPr>
        <p:blipFill>
          <a:blip r:embed="rId3"/>
          <a:stretch>
            <a:fillRect/>
          </a:stretch>
        </p:blipFill>
        <p:spPr>
          <a:xfrm>
            <a:off x="6833322" y="2040674"/>
            <a:ext cx="3102703" cy="36525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618936"/>
            <a:ext cx="9745589" cy="713678"/>
          </a:xfrm>
          <a:prstGeom prst="rect">
            <a:avLst/>
          </a:prstGeom>
        </p:spPr>
        <p:txBody>
          <a:bodyPr lIns="91440" tIns="45720" rIns="91440" bIns="45720" anchor="t">
            <a:normAutofit/>
          </a:bodyPr>
          <a:lstStyle/>
          <a:p>
            <a:pPr marL="0" indent="0">
              <a:buNone/>
            </a:pPr>
            <a:r>
              <a:rPr lang="en-US" sz="1800" dirty="0">
                <a:latin typeface="Abadi" panose="020B0604020104020204" pitchFamily="34" charset="0"/>
              </a:rPr>
              <a:t>This map shows the two markers that were added to the map of the locations where the rocket was launched in two different locations in the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Two Pins of Launch Locations</a:t>
            </a:r>
          </a:p>
        </p:txBody>
      </p:sp>
      <p:pic>
        <p:nvPicPr>
          <p:cNvPr id="6" name="Picture 5" descr="A map of the united states&#10;&#10;Description automatically generated">
            <a:extLst>
              <a:ext uri="{FF2B5EF4-FFF2-40B4-BE49-F238E27FC236}">
                <a16:creationId xmlns:a16="http://schemas.microsoft.com/office/drawing/2014/main" id="{5E76CA14-4554-59E4-DC43-9727661DF41E}"/>
              </a:ext>
            </a:extLst>
          </p:cNvPr>
          <p:cNvPicPr>
            <a:picLocks noChangeAspect="1"/>
          </p:cNvPicPr>
          <p:nvPr/>
        </p:nvPicPr>
        <p:blipFill>
          <a:blip r:embed="rId3"/>
          <a:stretch>
            <a:fillRect/>
          </a:stretch>
        </p:blipFill>
        <p:spPr>
          <a:xfrm>
            <a:off x="910394" y="1996068"/>
            <a:ext cx="10371212" cy="21851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8471" y="4683511"/>
            <a:ext cx="9745589" cy="1493451"/>
          </a:xfrm>
          <a:prstGeom prst="rect">
            <a:avLst/>
          </a:prstGeom>
        </p:spPr>
        <p:txBody>
          <a:bodyPr lIns="91440" tIns="45720" rIns="91440" bIns="45720" anchor="t">
            <a:normAutofit/>
          </a:bodyPr>
          <a:lstStyle/>
          <a:p>
            <a:pPr marL="0" indent="0">
              <a:spcBef>
                <a:spcPts val="1400"/>
              </a:spcBef>
              <a:buNone/>
            </a:pPr>
            <a:r>
              <a:rPr lang="en-US" sz="1800" dirty="0">
                <a:solidFill>
                  <a:schemeClr val="accent3">
                    <a:lumMod val="25000"/>
                  </a:schemeClr>
                </a:solidFill>
                <a:latin typeface="Abadi" panose="020B0604020104020204" pitchFamily="34" charset="0"/>
              </a:rPr>
              <a:t>This map shows pins of launch records in one location with colored coded outcomes of green indicating successful landing and red indicating unsuccessful landing.</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Cluster Outcomes</a:t>
            </a:r>
          </a:p>
        </p:txBody>
      </p:sp>
      <p:pic>
        <p:nvPicPr>
          <p:cNvPr id="56" name="Picture 55" descr="A map of a city&#10;&#10;Description automatically generated">
            <a:extLst>
              <a:ext uri="{FF2B5EF4-FFF2-40B4-BE49-F238E27FC236}">
                <a16:creationId xmlns:a16="http://schemas.microsoft.com/office/drawing/2014/main" id="{00C88986-90FA-DD93-08B3-75CC2C79FE59}"/>
              </a:ext>
            </a:extLst>
          </p:cNvPr>
          <p:cNvPicPr>
            <a:picLocks noChangeAspect="1"/>
          </p:cNvPicPr>
          <p:nvPr/>
        </p:nvPicPr>
        <p:blipFill>
          <a:blip r:embed="rId3"/>
          <a:stretch>
            <a:fillRect/>
          </a:stretch>
        </p:blipFill>
        <p:spPr>
          <a:xfrm>
            <a:off x="3327760" y="1425395"/>
            <a:ext cx="5387012" cy="30078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8897" y="4348976"/>
            <a:ext cx="8597827" cy="170575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map shows a few lines to show the distance between the launch site to roads, railroads, city, etc.</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a:t>
            </a:r>
          </a:p>
        </p:txBody>
      </p:sp>
      <p:pic>
        <p:nvPicPr>
          <p:cNvPr id="4" name="Picture 3" descr="A map of a city&#10;&#10;Description automatically generated">
            <a:extLst>
              <a:ext uri="{FF2B5EF4-FFF2-40B4-BE49-F238E27FC236}">
                <a16:creationId xmlns:a16="http://schemas.microsoft.com/office/drawing/2014/main" id="{37AC2149-AF29-49FE-2F61-BE5E8E62B0DC}"/>
              </a:ext>
            </a:extLst>
          </p:cNvPr>
          <p:cNvPicPr>
            <a:picLocks noChangeAspect="1"/>
          </p:cNvPicPr>
          <p:nvPr/>
        </p:nvPicPr>
        <p:blipFill>
          <a:blip r:embed="rId3"/>
          <a:stretch>
            <a:fillRect/>
          </a:stretch>
        </p:blipFill>
        <p:spPr>
          <a:xfrm>
            <a:off x="3383352" y="1424682"/>
            <a:ext cx="5288915" cy="29242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438185"/>
            <a:ext cx="9745589" cy="1877990"/>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pie chart shows the total success rate for all launch sites. This pie chart helps to compare different launch sites by their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Ratio</a:t>
            </a:r>
          </a:p>
        </p:txBody>
      </p:sp>
      <p:pic>
        <p:nvPicPr>
          <p:cNvPr id="4" name="Picture 3" descr="A pie chart with different colored circles&#10;&#10;Description automatically generated">
            <a:extLst>
              <a:ext uri="{FF2B5EF4-FFF2-40B4-BE49-F238E27FC236}">
                <a16:creationId xmlns:a16="http://schemas.microsoft.com/office/drawing/2014/main" id="{AFE168C6-A4AA-6199-B43E-4F3E48C286CB}"/>
              </a:ext>
            </a:extLst>
          </p:cNvPr>
          <p:cNvPicPr>
            <a:picLocks noChangeAspect="1"/>
          </p:cNvPicPr>
          <p:nvPr/>
        </p:nvPicPr>
        <p:blipFill>
          <a:blip r:embed="rId3"/>
          <a:stretch>
            <a:fillRect/>
          </a:stretch>
        </p:blipFill>
        <p:spPr>
          <a:xfrm>
            <a:off x="858644" y="1441195"/>
            <a:ext cx="10515600" cy="28047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4066"/>
            <a:ext cx="10629903" cy="4601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For this capstone, our fictional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would like to compete with SpaceX to build inexpensive rockets (Falcon-9) and recover the rocket’s first stage back to Earth. Taking the role of a data scientist working for a new rocket company is to determine the price of each launch by gathering information about SpaceX and creating a dashboard for our team, and determine if SpaceX reuses the first-stage rocket, but will determine if the first-stage will land successfully. </a:t>
            </a:r>
          </a:p>
          <a:p>
            <a:pPr>
              <a:spcBef>
                <a:spcPts val="1400"/>
              </a:spcBef>
            </a:pPr>
            <a:r>
              <a:rPr lang="en-US" sz="2200" dirty="0">
                <a:solidFill>
                  <a:schemeClr val="accent3">
                    <a:lumMod val="25000"/>
                  </a:schemeClr>
                </a:solidFill>
                <a:latin typeface="Abadi" panose="020B0604020104020204" pitchFamily="34" charset="0"/>
              </a:rPr>
              <a:t>Our business problem is to determine the price for each launch such that our analytic approach would be what is the price for each launch, such as models of the rocket that is more of a descriptive analysis. Another business problem is to determine if the first-stage rocket will land successfully, and an analytic approach would be how we can predict if the first-stage rocket will land successfully or fail to land; that would identify as a classification problem.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293219"/>
            <a:ext cx="10551583" cy="188374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By comparing each launch site’s success rate in the ‘All Site’ pie chart, the highest success rate is CCAFS LC-40 at 73.1%.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 Rate </a:t>
            </a:r>
          </a:p>
        </p:txBody>
      </p:sp>
      <p:pic>
        <p:nvPicPr>
          <p:cNvPr id="4" name="Picture 3" descr="A blue and yellow circle with black text&#10;&#10;Description automatically generated">
            <a:extLst>
              <a:ext uri="{FF2B5EF4-FFF2-40B4-BE49-F238E27FC236}">
                <a16:creationId xmlns:a16="http://schemas.microsoft.com/office/drawing/2014/main" id="{1C49167D-3D52-E484-B018-FB80C2A3AE4D}"/>
              </a:ext>
            </a:extLst>
          </p:cNvPr>
          <p:cNvPicPr>
            <a:picLocks noChangeAspect="1"/>
          </p:cNvPicPr>
          <p:nvPr/>
        </p:nvPicPr>
        <p:blipFill>
          <a:blip r:embed="rId3"/>
          <a:stretch>
            <a:fillRect/>
          </a:stretch>
        </p:blipFill>
        <p:spPr>
          <a:xfrm>
            <a:off x="770010" y="1484870"/>
            <a:ext cx="10551583" cy="27581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82789"/>
            <a:ext cx="10414662" cy="169417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scatter point plot shows all launch sites where each launch has a different payload mass indicating if each launch is successful or unsuccessful landing.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Point Plot (Payload Mass vs Class)</a:t>
            </a:r>
          </a:p>
        </p:txBody>
      </p:sp>
      <p:pic>
        <p:nvPicPr>
          <p:cNvPr id="4" name="Picture 3" descr="A white rectangular object with colorful dots&#10;&#10;Description automatically generated">
            <a:extLst>
              <a:ext uri="{FF2B5EF4-FFF2-40B4-BE49-F238E27FC236}">
                <a16:creationId xmlns:a16="http://schemas.microsoft.com/office/drawing/2014/main" id="{54766C1F-828E-683A-A82E-D44612F3E71E}"/>
              </a:ext>
            </a:extLst>
          </p:cNvPr>
          <p:cNvPicPr>
            <a:picLocks noChangeAspect="1"/>
          </p:cNvPicPr>
          <p:nvPr/>
        </p:nvPicPr>
        <p:blipFill>
          <a:blip r:embed="rId3"/>
          <a:stretch>
            <a:fillRect/>
          </a:stretch>
        </p:blipFill>
        <p:spPr>
          <a:xfrm>
            <a:off x="770010" y="1529156"/>
            <a:ext cx="10687961" cy="25121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bar chart shows the accuracy score for each classification model, but it shows that the three models have the same accuracy score of 83.34%, while the lowest accuracy score is 72.22% for the decision tree model. The best models for this research would be logistic regression, support machine vector, and k-nearest neighbors.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bars&#10;&#10;Description automatically generated with medium confidence">
            <a:extLst>
              <a:ext uri="{FF2B5EF4-FFF2-40B4-BE49-F238E27FC236}">
                <a16:creationId xmlns:a16="http://schemas.microsoft.com/office/drawing/2014/main" id="{51326E19-5C28-C5B2-0763-DA242E85801D}"/>
              </a:ext>
            </a:extLst>
          </p:cNvPr>
          <p:cNvPicPr>
            <a:picLocks noChangeAspect="1"/>
          </p:cNvPicPr>
          <p:nvPr/>
        </p:nvPicPr>
        <p:blipFill>
          <a:blip r:embed="rId3"/>
          <a:stretch>
            <a:fillRect/>
          </a:stretch>
        </p:blipFill>
        <p:spPr>
          <a:xfrm>
            <a:off x="6609453" y="1900024"/>
            <a:ext cx="4210638" cy="30579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83296"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confusion matrix shows the predicted labels vs. the true labels from the test set of our data, but the three models (logistic regression, support vector machine, and k-nearest neighbor) have the same accuracy score and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graph&#10;&#10;Description automatically generated with medium confidence">
            <a:extLst>
              <a:ext uri="{FF2B5EF4-FFF2-40B4-BE49-F238E27FC236}">
                <a16:creationId xmlns:a16="http://schemas.microsoft.com/office/drawing/2014/main" id="{38F83F56-70C0-92E2-3105-1209FA64B97B}"/>
              </a:ext>
            </a:extLst>
          </p:cNvPr>
          <p:cNvPicPr>
            <a:picLocks noChangeAspect="1"/>
          </p:cNvPicPr>
          <p:nvPr/>
        </p:nvPicPr>
        <p:blipFill>
          <a:blip r:embed="rId3"/>
          <a:stretch>
            <a:fillRect/>
          </a:stretch>
        </p:blipFill>
        <p:spPr>
          <a:xfrm>
            <a:off x="6323124" y="1748365"/>
            <a:ext cx="4783296" cy="412062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successful rate for landing a first-stage rocket is </a:t>
            </a:r>
            <a:r>
              <a:rPr lang="en-US" sz="2200" dirty="0">
                <a:solidFill>
                  <a:schemeClr val="accent3">
                    <a:lumMod val="25000"/>
                  </a:schemeClr>
                </a:solidFill>
                <a:latin typeface="Abadi"/>
              </a:rPr>
              <a:t>CCAFS LC-40 compared to the rest of the launch sites.</a:t>
            </a:r>
          </a:p>
          <a:p>
            <a:pPr>
              <a:lnSpc>
                <a:spcPct val="100000"/>
              </a:lnSpc>
              <a:spcBef>
                <a:spcPts val="1400"/>
              </a:spcBef>
            </a:pPr>
            <a:r>
              <a:rPr lang="en-US" sz="2200" dirty="0">
                <a:solidFill>
                  <a:schemeClr val="accent3">
                    <a:lumMod val="25000"/>
                  </a:schemeClr>
                </a:solidFill>
                <a:latin typeface="Abadi"/>
              </a:rPr>
              <a:t>The success rate has been improving over the years since 2010.</a:t>
            </a:r>
          </a:p>
          <a:p>
            <a:pPr>
              <a:lnSpc>
                <a:spcPct val="100000"/>
              </a:lnSpc>
              <a:spcBef>
                <a:spcPts val="1400"/>
              </a:spcBef>
            </a:pPr>
            <a:r>
              <a:rPr lang="en-US" sz="2200" dirty="0">
                <a:solidFill>
                  <a:schemeClr val="accent3">
                    <a:lumMod val="25000"/>
                  </a:schemeClr>
                </a:solidFill>
                <a:latin typeface="Abadi"/>
              </a:rPr>
              <a:t> In predictive analysis, the best model to predict a successful landing is the logistic regression, SVM, and k-nearest neighbor.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469408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most common issue for the predictive analysis when trying to compute the SVM model (causing the cell to run infinitely) is making sure that the ‘X’ variable is reassigned (instead of assigning preprocessing to ‘transform’) to ‘X.’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D720381B-5749-99B7-F96D-12082F5D0540}"/>
              </a:ext>
            </a:extLst>
          </p:cNvPr>
          <p:cNvPicPr>
            <a:picLocks noChangeAspect="1"/>
          </p:cNvPicPr>
          <p:nvPr/>
        </p:nvPicPr>
        <p:blipFill>
          <a:blip r:embed="rId4"/>
          <a:stretch>
            <a:fillRect/>
          </a:stretch>
        </p:blipFill>
        <p:spPr>
          <a:xfrm>
            <a:off x="5646911" y="1688422"/>
            <a:ext cx="5811061" cy="417253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593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by web scraping for both current and past launches from SpaceX to turn our data into a readable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Check and average the null values in ‘</a:t>
            </a:r>
            <a:r>
              <a:rPr lang="en-US" sz="7600" dirty="0" err="1">
                <a:solidFill>
                  <a:schemeClr val="bg2">
                    <a:lumMod val="50000"/>
                  </a:schemeClr>
                </a:solidFill>
                <a:latin typeface="Abadi"/>
              </a:rPr>
              <a:t>LandingPad</a:t>
            </a:r>
            <a:r>
              <a:rPr lang="en-US" sz="7600" dirty="0">
                <a:solidFill>
                  <a:schemeClr val="bg2">
                    <a:lumMod val="50000"/>
                  </a:schemeClr>
                </a:solidFill>
                <a:latin typeface="Abadi"/>
              </a:rPr>
              <a:t>’ column, count the values for Launch Site, types of Orbit,  and types of Outcomes, and create a new column that shows the results of the first-stage outcome called ‘Class.’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Transform, train and test the model, and evaluate the model by accuracy score.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data was collected by web scrapping from SpaceX’s table on their website. </a:t>
            </a:r>
          </a:p>
          <a:p>
            <a:pPr>
              <a:lnSpc>
                <a:spcPct val="100000"/>
              </a:lnSpc>
              <a:spcBef>
                <a:spcPts val="1400"/>
              </a:spcBef>
            </a:pPr>
            <a:r>
              <a:rPr lang="en-US" sz="2200" dirty="0">
                <a:solidFill>
                  <a:schemeClr val="accent3">
                    <a:lumMod val="25000"/>
                  </a:schemeClr>
                </a:solidFill>
                <a:latin typeface="Abadi" panose="020B0604020104020204" pitchFamily="34" charset="0"/>
              </a:rPr>
              <a:t>To start our web scrapping process, we grab the URL and create an object by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parse the HTML language, so we can find all of the ‘tables’ and ‘</a:t>
            </a:r>
            <a:r>
              <a:rPr lang="en-US" sz="2200" dirty="0" err="1">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tags to grab all the tables on the website. </a:t>
            </a:r>
          </a:p>
          <a:p>
            <a:pPr>
              <a:lnSpc>
                <a:spcPct val="100000"/>
              </a:lnSpc>
              <a:spcBef>
                <a:spcPts val="1400"/>
              </a:spcBef>
            </a:pPr>
            <a:r>
              <a:rPr lang="en-US" sz="2200" dirty="0">
                <a:solidFill>
                  <a:schemeClr val="accent3">
                    <a:lumMod val="25000"/>
                  </a:schemeClr>
                </a:solidFill>
                <a:latin typeface="Abadi" panose="020B0604020104020204" pitchFamily="34" charset="0"/>
              </a:rPr>
              <a:t>We create lists of information for each column so we can convert all of the lists into a single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descr="A diagram of data collection flowchart&#10;">
            <a:extLst>
              <a:ext uri="{FF2B5EF4-FFF2-40B4-BE49-F238E27FC236}">
                <a16:creationId xmlns:a16="http://schemas.microsoft.com/office/drawing/2014/main" id="{A59FD620-3B37-E13E-A666-5C6432E4F966}"/>
              </a:ext>
            </a:extLst>
          </p:cNvPr>
          <p:cNvPicPr>
            <a:picLocks noGrp="1" noChangeAspect="1"/>
          </p:cNvPicPr>
          <p:nvPr>
            <p:ph idx="4294967295"/>
          </p:nvPr>
        </p:nvPicPr>
        <p:blipFill>
          <a:blip r:embed="rId3"/>
          <a:stretch>
            <a:fillRect/>
          </a:stretch>
        </p:blipFill>
        <p:spPr>
          <a:xfrm>
            <a:off x="434715" y="1424066"/>
            <a:ext cx="11167672" cy="4362137"/>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BB857FBE-088F-D3BD-C6A1-62F591080F0B}"/>
              </a:ext>
            </a:extLst>
          </p:cNvPr>
          <p:cNvSpPr txBox="1"/>
          <p:nvPr/>
        </p:nvSpPr>
        <p:spPr>
          <a:xfrm>
            <a:off x="3853332" y="5937904"/>
            <a:ext cx="3987384" cy="369332"/>
          </a:xfrm>
          <a:prstGeom prst="rect">
            <a:avLst/>
          </a:prstGeom>
          <a:noFill/>
        </p:spPr>
        <p:txBody>
          <a:bodyPr wrap="square" rtlCol="0">
            <a:spAutoFit/>
          </a:bodyPr>
          <a:lstStyle/>
          <a:p>
            <a:r>
              <a:rPr lang="en-US" dirty="0">
                <a:hlinkClick r:id="rId4"/>
              </a:rPr>
              <a:t>Data Collection Notebook (GitHub Page)</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descr="A green rectangles with white text&#10;&#10;Description automatically generated">
            <a:extLst>
              <a:ext uri="{FF2B5EF4-FFF2-40B4-BE49-F238E27FC236}">
                <a16:creationId xmlns:a16="http://schemas.microsoft.com/office/drawing/2014/main" id="{14132657-B15A-F14E-2FF3-A6B4EAF17922}"/>
              </a:ext>
            </a:extLst>
          </p:cNvPr>
          <p:cNvPicPr>
            <a:picLocks noChangeAspect="1"/>
          </p:cNvPicPr>
          <p:nvPr/>
        </p:nvPicPr>
        <p:blipFill>
          <a:blip r:embed="rId3"/>
          <a:stretch>
            <a:fillRect/>
          </a:stretch>
        </p:blipFill>
        <p:spPr>
          <a:xfrm>
            <a:off x="0" y="1784049"/>
            <a:ext cx="12192000" cy="3289902"/>
          </a:xfrm>
          <a:prstGeom prst="rect">
            <a:avLst/>
          </a:prstGeom>
        </p:spPr>
      </p:pic>
      <p:sp>
        <p:nvSpPr>
          <p:cNvPr id="10" name="TextBox 9">
            <a:extLst>
              <a:ext uri="{FF2B5EF4-FFF2-40B4-BE49-F238E27FC236}">
                <a16:creationId xmlns:a16="http://schemas.microsoft.com/office/drawing/2014/main" id="{3E61B42F-42F0-252B-1D74-66CD435DECB3}"/>
              </a:ext>
            </a:extLst>
          </p:cNvPr>
          <p:cNvSpPr txBox="1"/>
          <p:nvPr/>
        </p:nvSpPr>
        <p:spPr>
          <a:xfrm>
            <a:off x="3997377" y="5311940"/>
            <a:ext cx="4197246" cy="369332"/>
          </a:xfrm>
          <a:prstGeom prst="rect">
            <a:avLst/>
          </a:prstGeom>
          <a:noFill/>
        </p:spPr>
        <p:txBody>
          <a:bodyPr wrap="square" rtlCol="0">
            <a:spAutoFit/>
          </a:bodyPr>
          <a:lstStyle/>
          <a:p>
            <a:r>
              <a:rPr lang="en-US" dirty="0">
                <a:hlinkClick r:id="rId4"/>
              </a:rPr>
              <a:t>Web Scrapping Notebook (GitHub Page)</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872</TotalTime>
  <Words>3058</Words>
  <Application>Microsoft Office PowerPoint</Application>
  <PresentationFormat>Widescreen</PresentationFormat>
  <Paragraphs>199</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Colton Matthews</cp:lastModifiedBy>
  <cp:revision>207</cp:revision>
  <dcterms:created xsi:type="dcterms:W3CDTF">2021-04-29T18:58:34Z</dcterms:created>
  <dcterms:modified xsi:type="dcterms:W3CDTF">2025-01-24T15:48:52Z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